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5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media/image1.png" ContentType="image/png"/>
  <Override PartName="/ppt/media/image7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6.jpeg" ContentType="image/jpeg"/>
  <Override PartName="/ppt/media/image5.jpeg" ContentType="image/jpeg"/>
  <Override PartName="/ppt/media/image8.png" ContentType="image/png"/>
  <Override PartName="/ppt/media/image9.jpeg" ContentType="image/jpeg"/>
  <Override PartName="/ppt/media/image10.png" ContentType="image/png"/>
  <Override PartName="/ppt/media/image11.jpeg" ContentType="image/jpeg"/>
  <Override PartName="/ppt/media/image12.png" ContentType="image/png"/>
  <Override PartName="/ppt/media/image18.jpeg" ContentType="image/jpeg"/>
  <Override PartName="/ppt/media/image13.jpeg" ContentType="image/jpeg"/>
  <Override PartName="/ppt/media/image14.png" ContentType="image/png"/>
  <Override PartName="/ppt/media/image15.jpeg" ContentType="image/jpeg"/>
  <Override PartName="/ppt/media/image16.png" ContentType="image/png"/>
  <Override PartName="/ppt/media/image17.png" ContentType="image/png"/>
  <Override PartName="/ppt/media/image19.jpeg" ContentType="image/jpeg"/>
  <Override PartName="/ppt/media/image22.png" ContentType="image/png"/>
  <Override PartName="/ppt/media/image20.jpeg" ContentType="image/jpeg"/>
  <Override PartName="/ppt/media/image21.jpe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presProps" Target="presProps.xml"/>
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/>
            <a:fld id="{6CD1595F-2C10-4F08-A92A-17119EDD0B57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F7633230-D235-4260-BF71-914D59C9786E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080" cy="3427200"/>
          </a:xfrm>
          <a:prstGeom prst="rect">
            <a:avLst/>
          </a:prstGeom>
          <a:ln w="0">
            <a:noFill/>
          </a:ln>
        </p:spPr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83093846-E282-49FF-A434-4D2A112C4E0C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080" cy="3427200"/>
          </a:xfrm>
          <a:prstGeom prst="rect">
            <a:avLst/>
          </a:prstGeom>
          <a:ln w="0">
            <a:noFill/>
          </a:ln>
        </p:spPr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37CD6477-E8C6-4A15-9708-E0B7C8715B62}" type="slidenum">
              <a:rPr b="1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080" cy="3427200"/>
          </a:xfrm>
          <a:prstGeom prst="rect">
            <a:avLst/>
          </a:prstGeom>
          <a:ln w="0">
            <a:noFill/>
          </a:ln>
        </p:spPr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 В PostgreSQL настройки по умолчанию такие, чтобы СУБД мог работать на любом ведре и это никуда не годится</a:t>
            </a: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3. У нас больше 50 серверов, поэтому ручное управление никуда не годится 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  <a:ln w="0">
            <a:noFill/>
          </a:ln>
        </p:spPr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9144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1.Необходимо реализовать управление с помощью системы управления конфигурациями, мы используем Ansible</a:t>
            </a:r>
            <a:br/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2.Подобрать такие настройки по умолчанию, которые бы подошли в 90% случаев, но при этом иметь возможность гибко и точечно управлять ими при необходимости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600" cy="3084480"/>
          </a:xfrm>
          <a:prstGeom prst="rect">
            <a:avLst/>
          </a:prstGeom>
          <a:ln w="0">
            <a:noFill/>
          </a:ln>
        </p:spPr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0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17;p3" descr=""/>
          <p:cNvPicPr/>
          <p:nvPr/>
        </p:nvPicPr>
        <p:blipFill>
          <a:blip r:embed="rId2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77" name="Google Shape;18;p3"/>
          <p:cNvSpPr/>
          <p:nvPr/>
        </p:nvSpPr>
        <p:spPr>
          <a:xfrm>
            <a:off x="0" y="4656240"/>
            <a:ext cx="12190320" cy="222840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Google Shape;19;p3"/>
          <p:cNvSpPr/>
          <p:nvPr/>
        </p:nvSpPr>
        <p:spPr>
          <a:xfrm>
            <a:off x="0" y="3600"/>
            <a:ext cx="12190320" cy="185760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Google Shape;20;p3"/>
          <p:cNvSpPr/>
          <p:nvPr/>
        </p:nvSpPr>
        <p:spPr>
          <a:xfrm>
            <a:off x="3453120" y="5102280"/>
            <a:ext cx="1388880" cy="1389600"/>
          </a:xfrm>
          <a:prstGeom prst="ellipse">
            <a:avLst/>
          </a:prstGeom>
          <a:noFill/>
          <a:ln w="763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hyperlink" Target="https://github.com/avmarkov/Otus/blob/main/project/DbCreateScript.md" TargetMode="External"/><Relationship Id="rId5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hyperlink" Target="https://github.com/avmarkov/Otus/blob/main/project/CSharpCode.md" TargetMode="External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hyperlink" Target="http://github.com/avmarkov/Otus/blob/main/project/ProcedureScript.md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hyperlink" Target="http://github.com/avmarkov/Otus/blob/main/project/ProcedureScript.md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65;p21" descr=""/>
          <p:cNvPicPr/>
          <p:nvPr/>
        </p:nvPicPr>
        <p:blipFill>
          <a:blip r:embed="rId1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125" name="Google Shape;166;p21"/>
          <p:cNvSpPr/>
          <p:nvPr/>
        </p:nvSpPr>
        <p:spPr>
          <a:xfrm>
            <a:off x="0" y="0"/>
            <a:ext cx="12190320" cy="185760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6" name="Google Shape;167;p21" descr=""/>
          <p:cNvPicPr/>
          <p:nvPr/>
        </p:nvPicPr>
        <p:blipFill>
          <a:blip r:embed="rId2"/>
          <a:stretch/>
        </p:blipFill>
        <p:spPr>
          <a:xfrm>
            <a:off x="4996800" y="1941120"/>
            <a:ext cx="2196720" cy="969840"/>
          </a:xfrm>
          <a:prstGeom prst="rect">
            <a:avLst/>
          </a:prstGeom>
          <a:ln w="0">
            <a:noFill/>
          </a:ln>
        </p:spPr>
      </p:pic>
      <p:sp>
        <p:nvSpPr>
          <p:cNvPr id="127" name="Google Shape;168;p21"/>
          <p:cNvSpPr/>
          <p:nvPr/>
        </p:nvSpPr>
        <p:spPr>
          <a:xfrm>
            <a:off x="0" y="4643280"/>
            <a:ext cx="12190320" cy="222840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Google Shape;169;p21"/>
          <p:cNvSpPr/>
          <p:nvPr/>
        </p:nvSpPr>
        <p:spPr>
          <a:xfrm>
            <a:off x="54720" y="2670120"/>
            <a:ext cx="12081240" cy="129420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Roboto"/>
                <a:ea typeface="Roboto"/>
              </a:rPr>
              <a:t>Онлайн-образование</a:t>
            </a:r>
            <a:endParaRPr b="0" lang="ru-RU" sz="5500" spc="-1" strike="noStrike">
              <a:latin typeface="Arial"/>
            </a:endParaRPr>
          </a:p>
        </p:txBody>
      </p:sp>
      <p:sp>
        <p:nvSpPr>
          <p:cNvPr id="129" name="Google Shape;170;p21"/>
          <p:cNvSpPr/>
          <p:nvPr/>
        </p:nvSpPr>
        <p:spPr>
          <a:xfrm>
            <a:off x="152280" y="152280"/>
            <a:ext cx="12190320" cy="185760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84;p 2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7000" y="0"/>
            <a:ext cx="12308400" cy="6856200"/>
          </a:xfrm>
          <a:prstGeom prst="rect">
            <a:avLst/>
          </a:prstGeom>
          <a:ln w="0">
            <a:noFill/>
          </a:ln>
        </p:spPr>
      </p:pic>
      <p:sp>
        <p:nvSpPr>
          <p:cNvPr id="221" name="Google Shape;285;p 2"/>
          <p:cNvSpPr/>
          <p:nvPr/>
        </p:nvSpPr>
        <p:spPr>
          <a:xfrm>
            <a:off x="719640" y="348840"/>
            <a:ext cx="1075068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схемы БД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222" name=""/>
          <p:cNvSpPr/>
          <p:nvPr/>
        </p:nvSpPr>
        <p:spPr>
          <a:xfrm>
            <a:off x="1080000" y="1341720"/>
            <a:ext cx="3599280" cy="97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MS SQL (125 таблиц)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  <p:pic>
        <p:nvPicPr>
          <p:cNvPr id="223" name="" descr=""/>
          <p:cNvPicPr/>
          <p:nvPr/>
        </p:nvPicPr>
        <p:blipFill>
          <a:blip r:embed="rId2"/>
          <a:stretch/>
        </p:blipFill>
        <p:spPr>
          <a:xfrm>
            <a:off x="1008000" y="2052000"/>
            <a:ext cx="3152160" cy="4237920"/>
          </a:xfrm>
          <a:prstGeom prst="rect">
            <a:avLst/>
          </a:prstGeom>
          <a:ln w="0">
            <a:noFill/>
          </a:ln>
        </p:spPr>
      </p:pic>
      <p:sp>
        <p:nvSpPr>
          <p:cNvPr id="224" name=""/>
          <p:cNvSpPr/>
          <p:nvPr/>
        </p:nvSpPr>
        <p:spPr>
          <a:xfrm>
            <a:off x="4644000" y="3960000"/>
            <a:ext cx="1800000" cy="36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"/>
          <p:cNvSpPr/>
          <p:nvPr/>
        </p:nvSpPr>
        <p:spPr>
          <a:xfrm>
            <a:off x="7428240" y="1362960"/>
            <a:ext cx="1931040" cy="97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Postgres: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  <p:pic>
        <p:nvPicPr>
          <p:cNvPr id="226" name="" descr=""/>
          <p:cNvPicPr/>
          <p:nvPr/>
        </p:nvPicPr>
        <p:blipFill>
          <a:blip r:embed="rId3"/>
          <a:stretch/>
        </p:blipFill>
        <p:spPr>
          <a:xfrm>
            <a:off x="6919920" y="1980000"/>
            <a:ext cx="3447360" cy="4304520"/>
          </a:xfrm>
          <a:prstGeom prst="rect">
            <a:avLst/>
          </a:prstGeom>
          <a:ln w="0">
            <a:noFill/>
          </a:ln>
        </p:spPr>
      </p:pic>
      <p:sp>
        <p:nvSpPr>
          <p:cNvPr id="227" name=""/>
          <p:cNvSpPr/>
          <p:nvPr/>
        </p:nvSpPr>
        <p:spPr>
          <a:xfrm>
            <a:off x="4320000" y="3049920"/>
            <a:ext cx="2519280" cy="108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3f3f3f"/>
                </a:solidFill>
                <a:latin typeface="Avenir"/>
                <a:ea typeface="Avenir"/>
              </a:rPr>
              <a:t>Скрипт создания аналогичной схемы данных в PostgreSQL</a:t>
            </a:r>
            <a:endParaRPr b="0" lang="ru-RU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600" spc="-1" strike="noStrike">
              <a:latin typeface="Arial"/>
            </a:endParaRPr>
          </a:p>
        </p:txBody>
      </p:sp>
      <p:sp>
        <p:nvSpPr>
          <p:cNvPr id="228" name=""/>
          <p:cNvSpPr/>
          <p:nvPr/>
        </p:nvSpPr>
        <p:spPr>
          <a:xfrm>
            <a:off x="1080000" y="6400440"/>
            <a:ext cx="1097964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 u="sng">
                <a:solidFill>
                  <a:srgbClr val="0000ff"/>
                </a:solidFill>
                <a:uFillTx/>
                <a:latin typeface="Times New Roman"/>
                <a:hlinkClick r:id="rId4"/>
              </a:rPr>
              <a:t>https://github.com/avmarkov/Otus/blob/main/project/DbCreateScript.md</a:t>
            </a: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84;p 1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1440"/>
            <a:ext cx="12308400" cy="6856200"/>
          </a:xfrm>
          <a:prstGeom prst="rect">
            <a:avLst/>
          </a:prstGeom>
          <a:ln w="0">
            <a:noFill/>
          </a:ln>
        </p:spPr>
      </p:pic>
      <p:sp>
        <p:nvSpPr>
          <p:cNvPr id="230" name="Google Shape;285;p 1"/>
          <p:cNvSpPr/>
          <p:nvPr/>
        </p:nvSpPr>
        <p:spPr>
          <a:xfrm>
            <a:off x="719640" y="348840"/>
            <a:ext cx="1075068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данных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231" name=""/>
          <p:cNvSpPr/>
          <p:nvPr/>
        </p:nvSpPr>
        <p:spPr>
          <a:xfrm>
            <a:off x="720000" y="1413720"/>
            <a:ext cx="10799640" cy="257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данных осуществляется чере csv-фалы. Для каждой таблицы: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Выполняется SELECT, выбирающий настраиваемый диапазон строк. Я выбирал по 10000 строк.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Результат выполнения SELECT записывается в .csv-файл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Данные, имеющиееся в .csv-файле, с помощью команды COPY записываются в БД PostgreSQL.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БД размером 8 ГБ заняла 24 мин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32" name=""/>
          <p:cNvSpPr/>
          <p:nvPr/>
        </p:nvSpPr>
        <p:spPr>
          <a:xfrm>
            <a:off x="720000" y="5663880"/>
            <a:ext cx="1097964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 u="sng">
                <a:solidFill>
                  <a:srgbClr val="0000ff"/>
                </a:solidFill>
                <a:uFillTx/>
                <a:latin typeface="Times New Roman"/>
                <a:hlinkClick r:id="rId2"/>
              </a:rPr>
              <a:t>https://github.com/avmarkov/Otus/blob/main/project/CSharpCode.md</a:t>
            </a: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84;p 3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32760" y="0"/>
            <a:ext cx="12308400" cy="6856200"/>
          </a:xfrm>
          <a:prstGeom prst="rect">
            <a:avLst/>
          </a:prstGeom>
          <a:ln w="0">
            <a:noFill/>
          </a:ln>
        </p:spPr>
      </p:pic>
      <p:sp>
        <p:nvSpPr>
          <p:cNvPr id="234" name="Google Shape;285;p 3"/>
          <p:cNvSpPr/>
          <p:nvPr/>
        </p:nvSpPr>
        <p:spPr>
          <a:xfrm>
            <a:off x="719640" y="348840"/>
            <a:ext cx="1075068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хранимых процедур и функций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235" name=""/>
          <p:cNvSpPr/>
          <p:nvPr/>
        </p:nvSpPr>
        <p:spPr>
          <a:xfrm>
            <a:off x="720000" y="1413720"/>
            <a:ext cx="9359280" cy="186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57 хранимых процедур и функций.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Инструмента для миграции ХП и функций я не нашел. Поэтому пришлось переписывать каждую «вручную»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Написан скрипт для создания аналогичных хранимых процедур и функций на PostgreSQL. Он запускается после выполнения скрипта миграции схемы данных.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720000" y="4860360"/>
            <a:ext cx="1097964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 u="sng">
                <a:solidFill>
                  <a:srgbClr val="0000ff"/>
                </a:solidFill>
                <a:uFillTx/>
                <a:latin typeface="Times New Roman"/>
                <a:hlinkClick r:id="rId2"/>
              </a:rPr>
              <a:t>https://github.com/avmarkov/Otus/blob/main/project/ProcedureScript.md</a:t>
            </a: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84;p 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04760" y="0"/>
            <a:ext cx="12308400" cy="6856200"/>
          </a:xfrm>
          <a:prstGeom prst="rect">
            <a:avLst/>
          </a:prstGeom>
          <a:ln w="0">
            <a:noFill/>
          </a:ln>
        </p:spPr>
      </p:pic>
      <p:sp>
        <p:nvSpPr>
          <p:cNvPr id="238" name="Google Shape;285;p 4"/>
          <p:cNvSpPr/>
          <p:nvPr/>
        </p:nvSpPr>
        <p:spPr>
          <a:xfrm>
            <a:off x="719640" y="348840"/>
            <a:ext cx="1075068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хранимых процедур и функций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720000" y="1413720"/>
            <a:ext cx="9359280" cy="186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40" name=""/>
          <p:cNvSpPr/>
          <p:nvPr/>
        </p:nvSpPr>
        <p:spPr>
          <a:xfrm>
            <a:off x="720000" y="5580000"/>
            <a:ext cx="10979640" cy="45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 u="sng">
                <a:solidFill>
                  <a:srgbClr val="0000ff"/>
                </a:solidFill>
                <a:uFillTx/>
                <a:latin typeface="Times New Roman"/>
                <a:hlinkClick r:id="rId2"/>
              </a:rPr>
              <a:t>https://github.com/avmarkov/Otus/blob/main/project/ProcedureScript.md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241" name=""/>
          <p:cNvSpPr/>
          <p:nvPr/>
        </p:nvSpPr>
        <p:spPr>
          <a:xfrm>
            <a:off x="939960" y="1273320"/>
            <a:ext cx="9499680" cy="34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latin typeface="Arial"/>
              </a:rPr>
              <a:t>Отличия синтаксиса при миграции храимых процедур и функций MS SQL и PostgreSQL</a:t>
            </a:r>
            <a:endParaRPr b="0" lang="ru-RU" sz="1800" spc="-1" strike="noStrike">
              <a:latin typeface="Arial"/>
            </a:endParaRPr>
          </a:p>
        </p:txBody>
      </p:sp>
      <p:graphicFrame>
        <p:nvGraphicFramePr>
          <p:cNvPr id="242" name=""/>
          <p:cNvGraphicFramePr/>
          <p:nvPr/>
        </p:nvGraphicFramePr>
        <p:xfrm>
          <a:off x="1620000" y="1832040"/>
          <a:ext cx="9359640" cy="3256920"/>
        </p:xfrm>
        <a:graphic>
          <a:graphicData uri="http://schemas.openxmlformats.org/drawingml/2006/table">
            <a:tbl>
              <a:tblPr/>
              <a:tblGrid>
                <a:gridCol w="4660920"/>
                <a:gridCol w="4699080"/>
              </a:tblGrid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latin typeface="Arial"/>
                        </a:rPr>
                        <a:t>MS SQL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latin typeface="Arial"/>
                        </a:rPr>
                        <a:t>PostgreSQL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DATEDIFF(day, @Date1, @Date2)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DATE_PART('day', date_2::timestamp - date_1::timestamp)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CHARINDEX(';',@STR)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strpos(STR, ';')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LEN(@STR)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LENGTH(STR)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SELECT DATEADD(day, 1, GETDATE());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SELECT CURRENT_DATE + INTERVAL '1 day';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Конкатенация +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Конкатенация ||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84;p 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32760" y="0"/>
            <a:ext cx="12308400" cy="6856200"/>
          </a:xfrm>
          <a:prstGeom prst="rect">
            <a:avLst/>
          </a:prstGeom>
          <a:ln w="0">
            <a:noFill/>
          </a:ln>
        </p:spPr>
      </p:pic>
      <p:sp>
        <p:nvSpPr>
          <p:cNvPr id="244" name="Google Shape;285;p 5"/>
          <p:cNvSpPr/>
          <p:nvPr/>
        </p:nvSpPr>
        <p:spPr>
          <a:xfrm>
            <a:off x="719640" y="348840"/>
            <a:ext cx="1075068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Выводы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720000" y="1413720"/>
            <a:ext cx="9359280" cy="186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46" name=""/>
          <p:cNvSpPr/>
          <p:nvPr/>
        </p:nvSpPr>
        <p:spPr>
          <a:xfrm>
            <a:off x="939960" y="1273320"/>
            <a:ext cx="9499680" cy="2905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latin typeface="Arial"/>
              </a:rPr>
              <a:t>Разработано кроссплатформенное c#-приложения для миграции БД из MS SQL в PostgreSQL.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latin typeface="Arial"/>
              </a:rPr>
              <a:t>Список полей мигрируемых таблиц базы данных формируется динамически запросом, без привязки к конкретной БД.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latin typeface="Arial"/>
              </a:rPr>
              <a:t>Если формировать и имена таблиц динамически, то данная программа может использоваться для миграции таблиц и данных любой БД MS SQL.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latin typeface="Arial"/>
              </a:rPr>
              <a:t>Но для миграции хранимых процедур и функций, придется переписывать каждую функцию «вручную»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94;p30" descr=""/>
          <p:cNvPicPr/>
          <p:nvPr/>
        </p:nvPicPr>
        <p:blipFill>
          <a:blip r:embed="rId1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248" name="Google Shape;295;p30"/>
          <p:cNvSpPr/>
          <p:nvPr/>
        </p:nvSpPr>
        <p:spPr>
          <a:xfrm>
            <a:off x="0" y="0"/>
            <a:ext cx="12190320" cy="185760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9" name="Google Shape;296;p30"/>
          <p:cNvSpPr/>
          <p:nvPr/>
        </p:nvSpPr>
        <p:spPr>
          <a:xfrm>
            <a:off x="0" y="4643280"/>
            <a:ext cx="12190320" cy="222840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Google Shape;297;p30"/>
          <p:cNvSpPr/>
          <p:nvPr/>
        </p:nvSpPr>
        <p:spPr>
          <a:xfrm>
            <a:off x="54720" y="2603160"/>
            <a:ext cx="12080880" cy="129456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5000" spc="-1" strike="noStrike">
                <a:solidFill>
                  <a:srgbClr val="ffffff"/>
                </a:solidFill>
                <a:latin typeface="Roboto"/>
                <a:ea typeface="Roboto"/>
              </a:rPr>
              <a:t>Спасибо за внимание!</a:t>
            </a:r>
            <a:br/>
            <a:endParaRPr b="0" lang="ru-RU" sz="5000" spc="-1" strike="noStrike">
              <a:latin typeface="Arial"/>
            </a:endParaRPr>
          </a:p>
        </p:txBody>
      </p:sp>
      <p:sp>
        <p:nvSpPr>
          <p:cNvPr id="251" name="PlaceHolder 1"/>
          <p:cNvSpPr>
            <a:spLocks noGrp="1"/>
          </p:cNvSpPr>
          <p:nvPr>
            <p:ph/>
          </p:nvPr>
        </p:nvSpPr>
        <p:spPr>
          <a:xfrm>
            <a:off x="5221080" y="5034600"/>
            <a:ext cx="6553440" cy="521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5221080" y="5590080"/>
            <a:ext cx="6553440" cy="30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Инженер-программист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/>
          </p:nvPr>
        </p:nvSpPr>
        <p:spPr>
          <a:xfrm>
            <a:off x="5221080" y="5935320"/>
            <a:ext cx="6553440" cy="30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/>
          </p:nvPr>
        </p:nvSpPr>
        <p:spPr>
          <a:xfrm>
            <a:off x="5221080" y="6280560"/>
            <a:ext cx="6553440" cy="30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76;p22" descr=""/>
          <p:cNvPicPr/>
          <p:nvPr/>
        </p:nvPicPr>
        <p:blipFill>
          <a:blip r:embed="rId1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131" name="Google Shape;177;p22"/>
          <p:cNvSpPr/>
          <p:nvPr/>
        </p:nvSpPr>
        <p:spPr>
          <a:xfrm>
            <a:off x="0" y="0"/>
            <a:ext cx="12190320" cy="185760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Google Shape;178;p22"/>
          <p:cNvSpPr/>
          <p:nvPr/>
        </p:nvSpPr>
        <p:spPr>
          <a:xfrm>
            <a:off x="0" y="4643280"/>
            <a:ext cx="12190320" cy="222840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Google Shape;179;p22"/>
          <p:cNvSpPr/>
          <p:nvPr/>
        </p:nvSpPr>
        <p:spPr>
          <a:xfrm>
            <a:off x="54720" y="2080440"/>
            <a:ext cx="12081240" cy="129420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4920" spc="-1" strike="noStrike">
                <a:solidFill>
                  <a:srgbClr val="ffffff"/>
                </a:solidFill>
                <a:latin typeface="Roboto"/>
                <a:ea typeface="Roboto"/>
              </a:rPr>
              <a:t>Меня хорошо видно &amp;&amp; слышно?</a:t>
            </a:r>
            <a:endParaRPr b="0" lang="ru-RU" sz="4920" spc="-1" strike="noStrike">
              <a:latin typeface="Arial"/>
            </a:endParaRPr>
          </a:p>
        </p:txBody>
      </p:sp>
      <p:sp>
        <p:nvSpPr>
          <p:cNvPr id="134" name="Google Shape;180;p22"/>
          <p:cNvSpPr/>
          <p:nvPr/>
        </p:nvSpPr>
        <p:spPr>
          <a:xfrm>
            <a:off x="0" y="3341520"/>
            <a:ext cx="12135600" cy="64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Ставьте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	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       , если все хорошо</a:t>
            </a:r>
            <a:endParaRPr b="0" lang="ru-RU" sz="211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Напишите в чат, если есть проблемы</a:t>
            </a:r>
            <a:endParaRPr b="0" lang="ru-RU" sz="2110" spc="-1" strike="noStrike">
              <a:latin typeface="Arial"/>
            </a:endParaRPr>
          </a:p>
        </p:txBody>
      </p:sp>
      <p:sp>
        <p:nvSpPr>
          <p:cNvPr id="135" name="Google Shape;181;p22"/>
          <p:cNvSpPr/>
          <p:nvPr/>
        </p:nvSpPr>
        <p:spPr>
          <a:xfrm>
            <a:off x="5409000" y="3376800"/>
            <a:ext cx="323280" cy="279000"/>
          </a:xfrm>
          <a:prstGeom prst="roundRect">
            <a:avLst>
              <a:gd name="adj" fmla="val 16667"/>
            </a:avLst>
          </a:prstGeom>
          <a:solidFill>
            <a:srgbClr val="ffffff">
              <a:alpha val="4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Roboto"/>
                <a:ea typeface="Roboto"/>
              </a:rPr>
              <a:t>+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/>
          </p:nvPr>
        </p:nvSpPr>
        <p:spPr>
          <a:xfrm>
            <a:off x="0" y="2941200"/>
            <a:ext cx="12189600" cy="63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Защита проекта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Тема: Приложение на C# для миграции данных и хранимых процедур из MS SQL в PostgreSQL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endParaRPr b="0" lang="ru-RU" sz="36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5221080" y="5034600"/>
            <a:ext cx="6553440" cy="521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5221080" y="5590080"/>
            <a:ext cx="6553440" cy="306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Инженер-программист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/>
          </p:nvPr>
        </p:nvSpPr>
        <p:spPr>
          <a:xfrm>
            <a:off x="5221080" y="5935320"/>
            <a:ext cx="6553440" cy="306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40" name="PlaceHolder 5"/>
          <p:cNvSpPr>
            <a:spLocks noGrp="1"/>
          </p:cNvSpPr>
          <p:nvPr>
            <p:ph/>
          </p:nvPr>
        </p:nvSpPr>
        <p:spPr>
          <a:xfrm>
            <a:off x="5221080" y="6280560"/>
            <a:ext cx="6553440" cy="306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96;p2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142" name="Google Shape;197;p24"/>
          <p:cNvSpPr/>
          <p:nvPr/>
        </p:nvSpPr>
        <p:spPr>
          <a:xfrm>
            <a:off x="719640" y="348840"/>
            <a:ext cx="1075068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План защиты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143" name="Google Shape;198;p24"/>
          <p:cNvSpPr/>
          <p:nvPr/>
        </p:nvSpPr>
        <p:spPr>
          <a:xfrm>
            <a:off x="1882800" y="1608120"/>
            <a:ext cx="70560" cy="58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44" name="Google Shape;199;p24"/>
          <p:cNvGrpSpPr/>
          <p:nvPr/>
        </p:nvGrpSpPr>
        <p:grpSpPr>
          <a:xfrm>
            <a:off x="2665800" y="1762560"/>
            <a:ext cx="6942600" cy="2770560"/>
            <a:chOff x="2665800" y="1762560"/>
            <a:chExt cx="6942600" cy="2770560"/>
          </a:xfrm>
        </p:grpSpPr>
        <p:sp>
          <p:nvSpPr>
            <p:cNvPr id="145" name="Google Shape;200;p24"/>
            <p:cNvSpPr/>
            <p:nvPr/>
          </p:nvSpPr>
          <p:spPr>
            <a:xfrm>
              <a:off x="2665800" y="1762560"/>
              <a:ext cx="6942600" cy="5022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" name="Google Shape;201;p24"/>
            <p:cNvSpPr/>
            <p:nvPr/>
          </p:nvSpPr>
          <p:spPr>
            <a:xfrm>
              <a:off x="2692440" y="1777320"/>
              <a:ext cx="6888960" cy="472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Цели проекта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47" name="Google Shape;202;p24"/>
            <p:cNvSpPr/>
            <p:nvPr/>
          </p:nvSpPr>
          <p:spPr>
            <a:xfrm rot="5400000">
              <a:off x="6045120" y="2187720"/>
              <a:ext cx="187200" cy="40752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Google Shape;203;p24"/>
            <p:cNvSpPr/>
            <p:nvPr/>
          </p:nvSpPr>
          <p:spPr>
            <a:xfrm>
              <a:off x="6015240" y="2297880"/>
              <a:ext cx="243720" cy="130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Google Shape;204;p24"/>
            <p:cNvSpPr/>
            <p:nvPr/>
          </p:nvSpPr>
          <p:spPr>
            <a:xfrm>
              <a:off x="2665800" y="2518560"/>
              <a:ext cx="6942600" cy="5022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Google Shape;205;p24"/>
            <p:cNvSpPr/>
            <p:nvPr/>
          </p:nvSpPr>
          <p:spPr>
            <a:xfrm>
              <a:off x="2692440" y="2533320"/>
              <a:ext cx="6888960" cy="472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планировалось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51" name="Google Shape;206;p24"/>
            <p:cNvSpPr/>
            <p:nvPr/>
          </p:nvSpPr>
          <p:spPr>
            <a:xfrm rot="5400000">
              <a:off x="6045120" y="2944080"/>
              <a:ext cx="187200" cy="40752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Google Shape;207;p24"/>
            <p:cNvSpPr/>
            <p:nvPr/>
          </p:nvSpPr>
          <p:spPr>
            <a:xfrm>
              <a:off x="6015240" y="3054240"/>
              <a:ext cx="243720" cy="130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" name="Google Shape;208;p24"/>
            <p:cNvSpPr/>
            <p:nvPr/>
          </p:nvSpPr>
          <p:spPr>
            <a:xfrm>
              <a:off x="2700720" y="3274560"/>
              <a:ext cx="6872760" cy="5022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" name="Google Shape;209;p24"/>
            <p:cNvSpPr/>
            <p:nvPr/>
          </p:nvSpPr>
          <p:spPr>
            <a:xfrm>
              <a:off x="2727360" y="3289320"/>
              <a:ext cx="6819480" cy="472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Используемые технологии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55" name="Google Shape;210;p24"/>
            <p:cNvSpPr/>
            <p:nvPr/>
          </p:nvSpPr>
          <p:spPr>
            <a:xfrm rot="5400000">
              <a:off x="6045120" y="3700080"/>
              <a:ext cx="187200" cy="40752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Google Shape;211;p24"/>
            <p:cNvSpPr/>
            <p:nvPr/>
          </p:nvSpPr>
          <p:spPr>
            <a:xfrm>
              <a:off x="6015240" y="3810240"/>
              <a:ext cx="243720" cy="130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Google Shape;212;p24"/>
            <p:cNvSpPr/>
            <p:nvPr/>
          </p:nvSpPr>
          <p:spPr>
            <a:xfrm>
              <a:off x="2693520" y="4030920"/>
              <a:ext cx="6887160" cy="5022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Google Shape;213;p24"/>
            <p:cNvSpPr/>
            <p:nvPr/>
          </p:nvSpPr>
          <p:spPr>
            <a:xfrm>
              <a:off x="2720160" y="4045680"/>
              <a:ext cx="6833880" cy="472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получилось</a:t>
              </a:r>
              <a:endParaRPr b="0" lang="ru-RU" sz="2800" spc="-1" strike="noStrike">
                <a:latin typeface="Arial"/>
              </a:endParaRPr>
            </a:p>
          </p:txBody>
        </p:sp>
      </p:grpSp>
      <p:grpSp>
        <p:nvGrpSpPr>
          <p:cNvPr id="159" name="Google Shape;214;p24"/>
          <p:cNvGrpSpPr/>
          <p:nvPr/>
        </p:nvGrpSpPr>
        <p:grpSpPr>
          <a:xfrm>
            <a:off x="2730240" y="4600440"/>
            <a:ext cx="6942600" cy="1496520"/>
            <a:chOff x="2730240" y="4600440"/>
            <a:chExt cx="6942600" cy="1496520"/>
          </a:xfrm>
        </p:grpSpPr>
        <p:sp>
          <p:nvSpPr>
            <p:cNvPr id="160" name="Google Shape;215;p24"/>
            <p:cNvSpPr/>
            <p:nvPr/>
          </p:nvSpPr>
          <p:spPr>
            <a:xfrm>
              <a:off x="2730240" y="4838400"/>
              <a:ext cx="6942600" cy="5022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Google Shape;216;p24"/>
            <p:cNvSpPr/>
            <p:nvPr/>
          </p:nvSpPr>
          <p:spPr>
            <a:xfrm>
              <a:off x="2756880" y="4853160"/>
              <a:ext cx="6888960" cy="472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Схемы/архитектура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62" name="Google Shape;217;p24"/>
            <p:cNvSpPr/>
            <p:nvPr/>
          </p:nvSpPr>
          <p:spPr>
            <a:xfrm rot="5400000">
              <a:off x="6109920" y="5263920"/>
              <a:ext cx="187200" cy="40752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Google Shape;218;p24"/>
            <p:cNvSpPr/>
            <p:nvPr/>
          </p:nvSpPr>
          <p:spPr>
            <a:xfrm>
              <a:off x="6079680" y="5374080"/>
              <a:ext cx="243720" cy="130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" name="Google Shape;219;p24"/>
            <p:cNvSpPr/>
            <p:nvPr/>
          </p:nvSpPr>
          <p:spPr>
            <a:xfrm>
              <a:off x="2730240" y="5594760"/>
              <a:ext cx="6942600" cy="5022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Google Shape;220;p24"/>
            <p:cNvSpPr/>
            <p:nvPr/>
          </p:nvSpPr>
          <p:spPr>
            <a:xfrm>
              <a:off x="2756880" y="5609520"/>
              <a:ext cx="6888960" cy="472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Выводы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66" name="Google Shape;221;p24"/>
            <p:cNvSpPr/>
            <p:nvPr/>
          </p:nvSpPr>
          <p:spPr>
            <a:xfrm rot="5400000">
              <a:off x="6109920" y="4490280"/>
              <a:ext cx="187200" cy="40752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Google Shape;222;p24"/>
            <p:cNvSpPr/>
            <p:nvPr/>
          </p:nvSpPr>
          <p:spPr>
            <a:xfrm>
              <a:off x="6079680" y="4600440"/>
              <a:ext cx="243720" cy="130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227;p2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169" name="Google Shape;228;p25"/>
          <p:cNvSpPr/>
          <p:nvPr/>
        </p:nvSpPr>
        <p:spPr>
          <a:xfrm>
            <a:off x="719640" y="348840"/>
            <a:ext cx="1075104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Цели проекта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70" name="Google Shape;229;p25"/>
          <p:cNvSpPr/>
          <p:nvPr/>
        </p:nvSpPr>
        <p:spPr>
          <a:xfrm>
            <a:off x="2340720" y="1712160"/>
            <a:ext cx="7540200" cy="13240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1" name="Google Shape;230;p25"/>
          <p:cNvSpPr/>
          <p:nvPr/>
        </p:nvSpPr>
        <p:spPr>
          <a:xfrm>
            <a:off x="2566800" y="1867320"/>
            <a:ext cx="79560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72" name="Google Shape;231;p25"/>
          <p:cNvSpPr/>
          <p:nvPr/>
        </p:nvSpPr>
        <p:spPr>
          <a:xfrm>
            <a:off x="3244680" y="2021040"/>
            <a:ext cx="6389280" cy="70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Закрепление основных навыков полученных на текущем курсе 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73" name="Google Shape;232;p25"/>
          <p:cNvSpPr/>
          <p:nvPr/>
        </p:nvSpPr>
        <p:spPr>
          <a:xfrm>
            <a:off x="2340720" y="3304800"/>
            <a:ext cx="7540200" cy="13240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4" name="Google Shape;233;p25"/>
          <p:cNvSpPr/>
          <p:nvPr/>
        </p:nvSpPr>
        <p:spPr>
          <a:xfrm>
            <a:off x="2566800" y="3459960"/>
            <a:ext cx="79560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75" name="Google Shape;234;p25"/>
          <p:cNvSpPr/>
          <p:nvPr/>
        </p:nvSpPr>
        <p:spPr>
          <a:xfrm>
            <a:off x="3244680" y="3459960"/>
            <a:ext cx="638928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Мигрировать схему данных, данные, хранимые процедуры и функции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76" name="Google Shape;235;p25"/>
          <p:cNvSpPr/>
          <p:nvPr/>
        </p:nvSpPr>
        <p:spPr>
          <a:xfrm>
            <a:off x="2340720" y="5002200"/>
            <a:ext cx="7540200" cy="13240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7" name="Google Shape;236;p25"/>
          <p:cNvSpPr/>
          <p:nvPr/>
        </p:nvSpPr>
        <p:spPr>
          <a:xfrm>
            <a:off x="3244680" y="5491080"/>
            <a:ext cx="6389280" cy="70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Разработать приложение автоматизирующее процесс миграции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78" name="Google Shape;237;p25"/>
          <p:cNvSpPr/>
          <p:nvPr/>
        </p:nvSpPr>
        <p:spPr>
          <a:xfrm>
            <a:off x="2566800" y="5157360"/>
            <a:ext cx="79560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242;p26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1800" y="792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180" name="Google Shape;243;p26"/>
          <p:cNvSpPr/>
          <p:nvPr/>
        </p:nvSpPr>
        <p:spPr>
          <a:xfrm>
            <a:off x="719640" y="348840"/>
            <a:ext cx="1075104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планировалось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81" name="Google Shape;244;p26"/>
          <p:cNvSpPr/>
          <p:nvPr/>
        </p:nvSpPr>
        <p:spPr>
          <a:xfrm>
            <a:off x="7507440" y="2431800"/>
            <a:ext cx="245628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82" name="Google Shape;245;p26"/>
          <p:cNvSpPr/>
          <p:nvPr/>
        </p:nvSpPr>
        <p:spPr>
          <a:xfrm>
            <a:off x="3554280" y="4678560"/>
            <a:ext cx="2368800" cy="13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Google Shape;246;p26"/>
          <p:cNvSpPr/>
          <p:nvPr/>
        </p:nvSpPr>
        <p:spPr>
          <a:xfrm>
            <a:off x="6235920" y="4678560"/>
            <a:ext cx="2368800" cy="13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Google Shape;247;p26"/>
          <p:cNvSpPr/>
          <p:nvPr/>
        </p:nvSpPr>
        <p:spPr>
          <a:xfrm>
            <a:off x="3117600" y="1515960"/>
            <a:ext cx="6014880" cy="8402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5" name="Google Shape;248;p26"/>
          <p:cNvSpPr/>
          <p:nvPr/>
        </p:nvSpPr>
        <p:spPr>
          <a:xfrm>
            <a:off x="3323880" y="1450440"/>
            <a:ext cx="79560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86" name="Google Shape;249;p26"/>
          <p:cNvSpPr/>
          <p:nvPr/>
        </p:nvSpPr>
        <p:spPr>
          <a:xfrm>
            <a:off x="3817080" y="1584720"/>
            <a:ext cx="531504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схемы данных из MS SQL в PostgreSQL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187" name="Google Shape;250;p26"/>
          <p:cNvSpPr/>
          <p:nvPr/>
        </p:nvSpPr>
        <p:spPr>
          <a:xfrm>
            <a:off x="3117240" y="2489400"/>
            <a:ext cx="6014880" cy="8402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8" name="Google Shape;251;p26"/>
          <p:cNvSpPr/>
          <p:nvPr/>
        </p:nvSpPr>
        <p:spPr>
          <a:xfrm>
            <a:off x="3323880" y="2426400"/>
            <a:ext cx="79560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89" name="Google Shape;252;p26"/>
          <p:cNvSpPr/>
          <p:nvPr/>
        </p:nvSpPr>
        <p:spPr>
          <a:xfrm>
            <a:off x="3817080" y="2570400"/>
            <a:ext cx="531504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хранимых процедур и функций 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90" name="Google Shape;253;p26"/>
          <p:cNvSpPr/>
          <p:nvPr/>
        </p:nvSpPr>
        <p:spPr>
          <a:xfrm>
            <a:off x="3323880" y="3382560"/>
            <a:ext cx="79560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Google Shape;254;p26"/>
          <p:cNvSpPr/>
          <p:nvPr/>
        </p:nvSpPr>
        <p:spPr>
          <a:xfrm>
            <a:off x="3817080" y="3551040"/>
            <a:ext cx="531504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2" name="Google Shape;255;p26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200"/>
            <a:ext cx="1891800" cy="1891800"/>
          </a:xfrm>
          <a:prstGeom prst="rect">
            <a:avLst/>
          </a:prstGeom>
          <a:ln w="0">
            <a:noFill/>
          </a:ln>
        </p:spPr>
      </p:pic>
      <p:sp>
        <p:nvSpPr>
          <p:cNvPr id="193" name="Google Shape;250;p 1"/>
          <p:cNvSpPr/>
          <p:nvPr/>
        </p:nvSpPr>
        <p:spPr>
          <a:xfrm>
            <a:off x="3117240" y="3479040"/>
            <a:ext cx="6014880" cy="8402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94" name=""/>
          <p:cNvSpPr/>
          <p:nvPr/>
        </p:nvSpPr>
        <p:spPr>
          <a:xfrm>
            <a:off x="3240000" y="3369240"/>
            <a:ext cx="603360" cy="98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3816000" y="3443040"/>
            <a:ext cx="5542920" cy="88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на .Net Core C#-приложение, запускающее скрипты и выполняещее миграцию данных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260;p27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197" name="Google Shape;261;p27"/>
          <p:cNvSpPr/>
          <p:nvPr/>
        </p:nvSpPr>
        <p:spPr>
          <a:xfrm>
            <a:off x="719640" y="348840"/>
            <a:ext cx="1075068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Используемые технологии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98" name="Google Shape;262;p27"/>
          <p:cNvSpPr/>
          <p:nvPr/>
        </p:nvSpPr>
        <p:spPr>
          <a:xfrm>
            <a:off x="7507440" y="2431800"/>
            <a:ext cx="245628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99" name="Google Shape;263;p27"/>
          <p:cNvSpPr/>
          <p:nvPr/>
        </p:nvSpPr>
        <p:spPr>
          <a:xfrm>
            <a:off x="3554280" y="4678560"/>
            <a:ext cx="2368800" cy="13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Google Shape;264;p27"/>
          <p:cNvSpPr/>
          <p:nvPr/>
        </p:nvSpPr>
        <p:spPr>
          <a:xfrm>
            <a:off x="6235920" y="4678560"/>
            <a:ext cx="2368800" cy="132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Google Shape;265;p27"/>
          <p:cNvSpPr/>
          <p:nvPr/>
        </p:nvSpPr>
        <p:spPr>
          <a:xfrm>
            <a:off x="3117600" y="1515960"/>
            <a:ext cx="6014880" cy="8398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02" name="Google Shape;266;p27"/>
          <p:cNvSpPr/>
          <p:nvPr/>
        </p:nvSpPr>
        <p:spPr>
          <a:xfrm>
            <a:off x="3323880" y="1450440"/>
            <a:ext cx="79560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203" name="Google Shape;267;p27"/>
          <p:cNvSpPr/>
          <p:nvPr/>
        </p:nvSpPr>
        <p:spPr>
          <a:xfrm>
            <a:off x="3817080" y="1764720"/>
            <a:ext cx="638928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.Net Core, C#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204" name="Google Shape;268;p27"/>
          <p:cNvSpPr/>
          <p:nvPr/>
        </p:nvSpPr>
        <p:spPr>
          <a:xfrm>
            <a:off x="3117600" y="2489400"/>
            <a:ext cx="6014880" cy="8398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05" name="Google Shape;269;p27"/>
          <p:cNvSpPr/>
          <p:nvPr/>
        </p:nvSpPr>
        <p:spPr>
          <a:xfrm>
            <a:off x="3323880" y="2426400"/>
            <a:ext cx="79560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206" name="Google Shape;270;p27"/>
          <p:cNvSpPr/>
          <p:nvPr/>
        </p:nvSpPr>
        <p:spPr>
          <a:xfrm>
            <a:off x="3817080" y="2549520"/>
            <a:ext cx="531540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Avalonia UI – кросплатформенная реализации GUI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207" name="Google Shape;271;p27"/>
          <p:cNvSpPr/>
          <p:nvPr/>
        </p:nvSpPr>
        <p:spPr>
          <a:xfrm>
            <a:off x="3323880" y="3382560"/>
            <a:ext cx="79560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8" name="Google Shape;272;p27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200"/>
            <a:ext cx="1891800" cy="1891800"/>
          </a:xfrm>
          <a:prstGeom prst="rect">
            <a:avLst/>
          </a:prstGeom>
          <a:ln w="0">
            <a:noFill/>
          </a:ln>
        </p:spPr>
      </p:pic>
      <p:sp>
        <p:nvSpPr>
          <p:cNvPr id="209" name="Google Shape;268;p 1"/>
          <p:cNvSpPr/>
          <p:nvPr/>
        </p:nvSpPr>
        <p:spPr>
          <a:xfrm>
            <a:off x="3128040" y="3492000"/>
            <a:ext cx="6014880" cy="8398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10" name=""/>
          <p:cNvSpPr/>
          <p:nvPr/>
        </p:nvSpPr>
        <p:spPr>
          <a:xfrm>
            <a:off x="3240000" y="3382560"/>
            <a:ext cx="603360" cy="985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211" name=""/>
          <p:cNvSpPr/>
          <p:nvPr/>
        </p:nvSpPr>
        <p:spPr>
          <a:xfrm>
            <a:off x="3807000" y="3564000"/>
            <a:ext cx="5371920" cy="68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ADO.NET, Npgsql – доступ к БД MS SQL, PostgreSQL в .Net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77;p28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213" name="Google Shape;278;p28"/>
          <p:cNvSpPr/>
          <p:nvPr/>
        </p:nvSpPr>
        <p:spPr>
          <a:xfrm>
            <a:off x="719640" y="348840"/>
            <a:ext cx="1075068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214" name="Google Shape;279;p28"/>
          <p:cNvSpPr/>
          <p:nvPr/>
        </p:nvSpPr>
        <p:spPr>
          <a:xfrm>
            <a:off x="293400" y="1517760"/>
            <a:ext cx="10750680" cy="498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br/>
            <a:br/>
            <a:br/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pic>
        <p:nvPicPr>
          <p:cNvPr id="215" name="" descr=""/>
          <p:cNvPicPr/>
          <p:nvPr/>
        </p:nvPicPr>
        <p:blipFill>
          <a:blip r:embed="rId2"/>
          <a:stretch/>
        </p:blipFill>
        <p:spPr>
          <a:xfrm>
            <a:off x="1980000" y="1440000"/>
            <a:ext cx="7637760" cy="5208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84;p29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0"/>
            <a:ext cx="12308400" cy="6856200"/>
          </a:xfrm>
          <a:prstGeom prst="rect">
            <a:avLst/>
          </a:prstGeom>
          <a:ln w="0">
            <a:noFill/>
          </a:ln>
        </p:spPr>
      </p:pic>
      <p:sp>
        <p:nvSpPr>
          <p:cNvPr id="217" name="Google Shape;285;p29"/>
          <p:cNvSpPr/>
          <p:nvPr/>
        </p:nvSpPr>
        <p:spPr>
          <a:xfrm>
            <a:off x="719640" y="348840"/>
            <a:ext cx="10750680" cy="49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Схемы (схема БД)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218" name="Google Shape;286;p29"/>
          <p:cNvSpPr/>
          <p:nvPr/>
        </p:nvSpPr>
        <p:spPr>
          <a:xfrm>
            <a:off x="3288240" y="1164600"/>
            <a:ext cx="6790680" cy="56224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1454400" y="1164600"/>
            <a:ext cx="9344520" cy="5622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2325</TotalTime>
  <Application>LibreOffice/7.2.2.2$Windows_X86_64 LibreOffice_project/02b2acce88a210515b4a5bb2e46cbfb63fe97d56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cp:lastPrinted>2023-02-16T13:25:53Z</cp:lastPrinted>
  <dcterms:modified xsi:type="dcterms:W3CDTF">2023-03-03T11:20:55Z</dcterms:modified>
  <cp:revision>29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